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  <p:sldMasterId id="2147483682" r:id="rId5"/>
    <p:sldMasterId id="214748368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</p:sldIdLst>
  <p:sldSz cy="5143500" cx="9144000"/>
  <p:notesSz cx="6858000" cy="9144000"/>
  <p:embeddedFontLst>
    <p:embeddedFont>
      <p:font typeface="Anton"/>
      <p:regular r:id="rId66"/>
    </p:embeddedFont>
    <p:embeddedFont>
      <p:font typeface="Lato"/>
      <p:regular r:id="rId67"/>
      <p:bold r:id="rId68"/>
      <p:italic r:id="rId69"/>
      <p:boldItalic r:id="rId70"/>
    </p:embeddedFont>
    <p:embeddedFont>
      <p:font typeface="Didact Gothic"/>
      <p:regular r:id="rId71"/>
    </p:embeddedFont>
    <p:embeddedFont>
      <p:font typeface="Helvetica Neue"/>
      <p:regular r:id="rId72"/>
      <p:bold r:id="rId73"/>
      <p:italic r:id="rId74"/>
      <p:boldItalic r:id="rId75"/>
    </p:embeddedFont>
    <p:embeddedFont>
      <p:font typeface="Helvetica Neue Light"/>
      <p:regular r:id="rId76"/>
      <p:bold r:id="rId77"/>
      <p:italic r:id="rId78"/>
      <p:boldItalic r:id="rId7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font" Target="fonts/HelveticaNeue-bold.fntdata"/><Relationship Id="rId72" Type="http://schemas.openxmlformats.org/officeDocument/2006/relationships/font" Target="fonts/HelveticaNeue-regular.fntdata"/><Relationship Id="rId31" Type="http://schemas.openxmlformats.org/officeDocument/2006/relationships/slide" Target="slides/slide24.xml"/><Relationship Id="rId75" Type="http://schemas.openxmlformats.org/officeDocument/2006/relationships/font" Target="fonts/HelveticaNeue-boldItalic.fntdata"/><Relationship Id="rId30" Type="http://schemas.openxmlformats.org/officeDocument/2006/relationships/slide" Target="slides/slide23.xml"/><Relationship Id="rId74" Type="http://schemas.openxmlformats.org/officeDocument/2006/relationships/font" Target="fonts/HelveticaNeue-italic.fntdata"/><Relationship Id="rId33" Type="http://schemas.openxmlformats.org/officeDocument/2006/relationships/slide" Target="slides/slide26.xml"/><Relationship Id="rId77" Type="http://schemas.openxmlformats.org/officeDocument/2006/relationships/font" Target="fonts/HelveticaNeueLight-bold.fntdata"/><Relationship Id="rId32" Type="http://schemas.openxmlformats.org/officeDocument/2006/relationships/slide" Target="slides/slide25.xml"/><Relationship Id="rId76" Type="http://schemas.openxmlformats.org/officeDocument/2006/relationships/font" Target="fonts/HelveticaNeueLight-regular.fntdata"/><Relationship Id="rId35" Type="http://schemas.openxmlformats.org/officeDocument/2006/relationships/slide" Target="slides/slide28.xml"/><Relationship Id="rId79" Type="http://schemas.openxmlformats.org/officeDocument/2006/relationships/font" Target="fonts/HelveticaNeueLight-boldItalic.fntdata"/><Relationship Id="rId34" Type="http://schemas.openxmlformats.org/officeDocument/2006/relationships/slide" Target="slides/slide27.xml"/><Relationship Id="rId78" Type="http://schemas.openxmlformats.org/officeDocument/2006/relationships/font" Target="fonts/HelveticaNeueLight-italic.fntdata"/><Relationship Id="rId71" Type="http://schemas.openxmlformats.org/officeDocument/2006/relationships/font" Target="fonts/DidactGothic-regular.fntdata"/><Relationship Id="rId70" Type="http://schemas.openxmlformats.org/officeDocument/2006/relationships/font" Target="fonts/Lato-boldItalic.fntdata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20" Type="http://schemas.openxmlformats.org/officeDocument/2006/relationships/slide" Target="slides/slide13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22" Type="http://schemas.openxmlformats.org/officeDocument/2006/relationships/slide" Target="slides/slide15.xml"/><Relationship Id="rId66" Type="http://schemas.openxmlformats.org/officeDocument/2006/relationships/font" Target="fonts/Anton-regular.fntdata"/><Relationship Id="rId21" Type="http://schemas.openxmlformats.org/officeDocument/2006/relationships/slide" Target="slides/slide14.xml"/><Relationship Id="rId65" Type="http://schemas.openxmlformats.org/officeDocument/2006/relationships/slide" Target="slides/slide58.xml"/><Relationship Id="rId24" Type="http://schemas.openxmlformats.org/officeDocument/2006/relationships/slide" Target="slides/slide17.xml"/><Relationship Id="rId68" Type="http://schemas.openxmlformats.org/officeDocument/2006/relationships/font" Target="fonts/Lato-bold.fntdata"/><Relationship Id="rId23" Type="http://schemas.openxmlformats.org/officeDocument/2006/relationships/slide" Target="slides/slide16.xml"/><Relationship Id="rId67" Type="http://schemas.openxmlformats.org/officeDocument/2006/relationships/font" Target="fonts/Lato-regular.fntdata"/><Relationship Id="rId60" Type="http://schemas.openxmlformats.org/officeDocument/2006/relationships/slide" Target="slides/slide53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font" Target="fonts/Lato-italic.fntdata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15" Type="http://schemas.openxmlformats.org/officeDocument/2006/relationships/slide" Target="slides/slide8.xml"/><Relationship Id="rId59" Type="http://schemas.openxmlformats.org/officeDocument/2006/relationships/slide" Target="slides/slide52.xml"/><Relationship Id="rId14" Type="http://schemas.openxmlformats.org/officeDocument/2006/relationships/slide" Target="slides/slide7.xml"/><Relationship Id="rId58" Type="http://schemas.openxmlformats.org/officeDocument/2006/relationships/slide" Target="slides/slide5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gif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gif>
</file>

<file path=ppt/media/image45.gif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gif>
</file>

<file path=ppt/media/image76.png>
</file>

<file path=ppt/media/image77.png>
</file>

<file path=ppt/media/image78.gif>
</file>

<file path=ppt/media/image79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" name="Google Shape;25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2" name="Google Shape;352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4" name="Google Shape;36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5" name="Google Shape;37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0" name="Google Shape;39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>
                <a:solidFill>
                  <a:schemeClr val="dk1"/>
                </a:solidFill>
              </a:rPr>
              <a:t>.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9" name="Google Shape;399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4" name="Google Shape;404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9" name="Google Shape;409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5" name="Google Shape;415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1" name="Google Shape;421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0" name="Google Shape;430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6" name="Google Shape;43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4" name="Google Shape;444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14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¡Sería una locura! Mejor generemos un archivo url.py dentro de nuestra App.</a:t>
            </a:r>
            <a:endParaRPr sz="14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0" name="Google Shape;450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6" name="Google Shape;456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3" name="Google Shape;463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9" name="Google Shape;469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1" name="Google Shape;481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7" name="Google Shape;487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3" name="Google Shape;493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s" sz="14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Son los 5 HTMLs iguales, solo cambia el title y el color.</a:t>
            </a:r>
            <a:endParaRPr sz="14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6" name="Google Shape;506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6" name="Google Shape;516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2" name="Google Shape;522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0" name="Google Shape;530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s"/>
              <a:t>Profesor/a:</a:t>
            </a:r>
            <a:r>
              <a:rPr lang="es"/>
              <a:t> Pueden utilizar otros templates para los ejemplos a dar.</a:t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0" name="Google Shape;540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6" name="Google Shape;546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8" name="Google Shape;558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1" name="Google Shape;571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2" name="Google Shape;582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2" name="Google Shape;592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8" name="Google Shape;598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7" name="Google Shape;607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3" name="Google Shape;613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200">
                <a:solidFill>
                  <a:schemeClr val="dk1"/>
                </a:solidFill>
              </a:rPr>
              <a:t>Profesor/a:</a:t>
            </a:r>
            <a:r>
              <a:rPr lang="es" sz="1200">
                <a:solidFill>
                  <a:schemeClr val="dk1"/>
                </a:solidFill>
              </a:rPr>
              <a:t> Lo que se ilustra en el video resulta preferible que lo muestres a modo de ejemplo en vivo.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9" name="Google Shape;619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7" name="Google Shape;627;p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8" name="Google Shape;638;p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4" name="Google Shape;644;p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0" name="Google Shape;650;p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6" name="Google Shape;656;p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0" name="Google Shape;60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1" name="Google Shape;101;p2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2" name="Google Shape;10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5" name="Google Shape;10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8" name="Google Shape;108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9" name="Google Shape;10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2" name="Google Shape;112;p2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3" name="Google Shape;113;p2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4" name="Google Shape;11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7" name="Google Shape;117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0" name="Google Shape;120;p3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1" name="Google Shape;121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4" name="Google Shape;1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3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8" name="Google Shape;128;p3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9" name="Google Shape;129;p3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" name="Google Shape;13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33" name="Google Shape;133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6" name="Google Shape;136;p3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7" name="Google Shape;137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" name="Google Shape;9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22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34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hyperlink" Target="http://www.github.com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24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0.png"/><Relationship Id="rId4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image" Target="../media/image19.png"/><Relationship Id="rId5" Type="http://schemas.openxmlformats.org/officeDocument/2006/relationships/image" Target="../media/image27.png"/><Relationship Id="rId6" Type="http://schemas.openxmlformats.org/officeDocument/2006/relationships/hyperlink" Target="http://www.github.com" TargetMode="External"/><Relationship Id="rId7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21.png"/><Relationship Id="rId5" Type="http://schemas.openxmlformats.org/officeDocument/2006/relationships/image" Target="../media/image23.png"/><Relationship Id="rId6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28.png"/><Relationship Id="rId5" Type="http://schemas.openxmlformats.org/officeDocument/2006/relationships/image" Target="../media/image32.png"/><Relationship Id="rId6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Relationship Id="rId4" Type="http://schemas.openxmlformats.org/officeDocument/2006/relationships/image" Target="../media/image26.png"/><Relationship Id="rId5" Type="http://schemas.openxmlformats.org/officeDocument/2006/relationships/image" Target="../media/image25.png"/><Relationship Id="rId6" Type="http://schemas.openxmlformats.org/officeDocument/2006/relationships/image" Target="../media/image29.png"/><Relationship Id="rId7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1.png"/><Relationship Id="rId4" Type="http://schemas.openxmlformats.org/officeDocument/2006/relationships/image" Target="../media/image6.png"/><Relationship Id="rId5" Type="http://schemas.openxmlformats.org/officeDocument/2006/relationships/image" Target="../media/image33.png"/><Relationship Id="rId6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Relationship Id="rId4" Type="http://schemas.openxmlformats.org/officeDocument/2006/relationships/image" Target="../media/image41.png"/><Relationship Id="rId5" Type="http://schemas.openxmlformats.org/officeDocument/2006/relationships/image" Target="../media/image44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Relationship Id="rId4" Type="http://schemas.openxmlformats.org/officeDocument/2006/relationships/image" Target="../media/image3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Relationship Id="rId4" Type="http://schemas.openxmlformats.org/officeDocument/2006/relationships/image" Target="../media/image3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3.png"/><Relationship Id="rId4" Type="http://schemas.openxmlformats.org/officeDocument/2006/relationships/image" Target="../media/image3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6.png"/><Relationship Id="rId4" Type="http://schemas.openxmlformats.org/officeDocument/2006/relationships/image" Target="../media/image49.png"/><Relationship Id="rId5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6.png"/><Relationship Id="rId4" Type="http://schemas.openxmlformats.org/officeDocument/2006/relationships/image" Target="../media/image45.gif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0.png"/><Relationship Id="rId4" Type="http://schemas.openxmlformats.org/officeDocument/2006/relationships/image" Target="../media/image3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3.png"/><Relationship Id="rId4" Type="http://schemas.openxmlformats.org/officeDocument/2006/relationships/image" Target="../media/image3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3.png"/><Relationship Id="rId4" Type="http://schemas.openxmlformats.org/officeDocument/2006/relationships/image" Target="../media/image6.png"/><Relationship Id="rId5" Type="http://schemas.openxmlformats.org/officeDocument/2006/relationships/image" Target="../media/image47.png"/><Relationship Id="rId6" Type="http://schemas.openxmlformats.org/officeDocument/2006/relationships/image" Target="../media/image46.png"/><Relationship Id="rId7" Type="http://schemas.openxmlformats.org/officeDocument/2006/relationships/image" Target="../media/image51.png"/><Relationship Id="rId8" Type="http://schemas.openxmlformats.org/officeDocument/2006/relationships/image" Target="../media/image1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6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3.png"/><Relationship Id="rId4" Type="http://schemas.openxmlformats.org/officeDocument/2006/relationships/image" Target="../media/image39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6.png"/><Relationship Id="rId4" Type="http://schemas.openxmlformats.org/officeDocument/2006/relationships/image" Target="../media/image52.png"/><Relationship Id="rId5" Type="http://schemas.openxmlformats.org/officeDocument/2006/relationships/image" Target="../media/image54.png"/><Relationship Id="rId6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7.png"/><Relationship Id="rId5" Type="http://schemas.openxmlformats.org/officeDocument/2006/relationships/image" Target="../media/image14.png"/><Relationship Id="rId6" Type="http://schemas.openxmlformats.org/officeDocument/2006/relationships/image" Target="../media/image1.png"/><Relationship Id="rId7" Type="http://schemas.openxmlformats.org/officeDocument/2006/relationships/image" Target="../media/image9.png"/><Relationship Id="rId8" Type="http://schemas.openxmlformats.org/officeDocument/2006/relationships/image" Target="../media/image10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6.png"/><Relationship Id="rId4" Type="http://schemas.openxmlformats.org/officeDocument/2006/relationships/image" Target="../media/image48.png"/><Relationship Id="rId5" Type="http://schemas.openxmlformats.org/officeDocument/2006/relationships/image" Target="../media/image57.png"/><Relationship Id="rId6" Type="http://schemas.openxmlformats.org/officeDocument/2006/relationships/image" Target="../media/image18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50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6.png"/><Relationship Id="rId4" Type="http://schemas.openxmlformats.org/officeDocument/2006/relationships/image" Target="../media/image55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6.png"/><Relationship Id="rId4" Type="http://schemas.openxmlformats.org/officeDocument/2006/relationships/hyperlink" Target="https://startbootstrap.com/previews/landing-page" TargetMode="External"/><Relationship Id="rId5" Type="http://schemas.openxmlformats.org/officeDocument/2006/relationships/image" Target="../media/image56.png"/><Relationship Id="rId6" Type="http://schemas.openxmlformats.org/officeDocument/2006/relationships/image" Target="../media/image62.png"/><Relationship Id="rId7" Type="http://schemas.openxmlformats.org/officeDocument/2006/relationships/hyperlink" Target="https://getbootstrap.com/" TargetMode="Externa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3.png"/><Relationship Id="rId4" Type="http://schemas.openxmlformats.org/officeDocument/2006/relationships/image" Target="../media/image39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6.png"/><Relationship Id="rId4" Type="http://schemas.openxmlformats.org/officeDocument/2006/relationships/image" Target="../media/image63.png"/><Relationship Id="rId5" Type="http://schemas.openxmlformats.org/officeDocument/2006/relationships/image" Target="../media/image18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6.png"/><Relationship Id="rId4" Type="http://schemas.openxmlformats.org/officeDocument/2006/relationships/image" Target="../media/image58.png"/><Relationship Id="rId5" Type="http://schemas.openxmlformats.org/officeDocument/2006/relationships/image" Target="../media/image61.png"/><Relationship Id="rId6" Type="http://schemas.openxmlformats.org/officeDocument/2006/relationships/image" Target="../media/image18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6.png"/><Relationship Id="rId4" Type="http://schemas.openxmlformats.org/officeDocument/2006/relationships/image" Target="../media/image60.png"/><Relationship Id="rId5" Type="http://schemas.openxmlformats.org/officeDocument/2006/relationships/image" Target="../media/image66.png"/><Relationship Id="rId6" Type="http://schemas.openxmlformats.org/officeDocument/2006/relationships/image" Target="../media/image75.gif"/><Relationship Id="rId7" Type="http://schemas.openxmlformats.org/officeDocument/2006/relationships/image" Target="../media/image18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6.png"/><Relationship Id="rId4" Type="http://schemas.openxmlformats.org/officeDocument/2006/relationships/image" Target="../media/image76.png"/><Relationship Id="rId5" Type="http://schemas.openxmlformats.org/officeDocument/2006/relationships/image" Target="../media/image78.gif"/><Relationship Id="rId6" Type="http://schemas.openxmlformats.org/officeDocument/2006/relationships/image" Target="../media/image18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5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6.png"/><Relationship Id="rId4" Type="http://schemas.openxmlformats.org/officeDocument/2006/relationships/image" Target="../media/image79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73.png"/><Relationship Id="rId4" Type="http://schemas.openxmlformats.org/officeDocument/2006/relationships/image" Target="../media/image67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69.png"/><Relationship Id="rId4" Type="http://schemas.openxmlformats.org/officeDocument/2006/relationships/image" Target="../media/image65.png"/><Relationship Id="rId5" Type="http://schemas.openxmlformats.org/officeDocument/2006/relationships/hyperlink" Target="http://drive.google.com/file/d/1hQW7pUmYD7txt4LSMbC7Av7QcZAfkEwa/view" TargetMode="External"/><Relationship Id="rId6" Type="http://schemas.openxmlformats.org/officeDocument/2006/relationships/image" Target="../media/image70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6.png"/><Relationship Id="rId4" Type="http://schemas.openxmlformats.org/officeDocument/2006/relationships/image" Target="../media/image64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6.png"/><Relationship Id="rId4" Type="http://schemas.openxmlformats.org/officeDocument/2006/relationships/image" Target="../media/image68.png"/><Relationship Id="rId5" Type="http://schemas.openxmlformats.org/officeDocument/2006/relationships/hyperlink" Target="https://www.free-css.com/template-categories/one-page" TargetMode="Externa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72.png"/><Relationship Id="rId4" Type="http://schemas.openxmlformats.org/officeDocument/2006/relationships/image" Target="../media/image77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71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71.png"/><Relationship Id="rId4" Type="http://schemas.openxmlformats.org/officeDocument/2006/relationships/image" Target="../media/image74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5.png"/><Relationship Id="rId5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7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RECUERDA PONER A GRABAR LA CLASE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45" name="Google Shape;145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25950" y="3210488"/>
            <a:ext cx="892100" cy="74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46"/>
          <p:cNvSpPr txBox="1"/>
          <p:nvPr/>
        </p:nvSpPr>
        <p:spPr>
          <a:xfrm>
            <a:off x="284625" y="1372000"/>
            <a:ext cx="84699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Django nos da ganas de seguir indagando. Pero, llega un momento que uno empieza a tener miedo de agregar cosas y “romper” todo el código fuente.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48" name="Google Shape;248;p46"/>
          <p:cNvSpPr txBox="1"/>
          <p:nvPr/>
        </p:nvSpPr>
        <p:spPr>
          <a:xfrm>
            <a:off x="2187450" y="400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Controlar versiones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49" name="Google Shape;249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64651" y="2520775"/>
            <a:ext cx="2614699" cy="195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7"/>
          <p:cNvSpPr txBox="1"/>
          <p:nvPr/>
        </p:nvSpPr>
        <p:spPr>
          <a:xfrm>
            <a:off x="2187450" y="2484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Controlar versiones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56" name="Google Shape;256;p47"/>
          <p:cNvSpPr txBox="1"/>
          <p:nvPr/>
        </p:nvSpPr>
        <p:spPr>
          <a:xfrm>
            <a:off x="285750" y="1219200"/>
            <a:ext cx="84531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por eso que cuando uno llega a un</a:t>
            </a:r>
            <a:r>
              <a:rPr b="1" i="1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punto seguro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quiere guardar esos cambios y </a:t>
            </a:r>
            <a:r>
              <a:rPr b="1" i="1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poder volver a este punto si algo sale mal. </a:t>
            </a:r>
            <a:endParaRPr b="1" i="1" sz="1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Además, si estamos orgullosos de nuestro avance y queremos compartirlo para que alguien lo siga o lo vea, tambien es útil tenerlo disponible.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47"/>
          <p:cNvSpPr txBox="1"/>
          <p:nvPr/>
        </p:nvSpPr>
        <p:spPr>
          <a:xfrm>
            <a:off x="2150850" y="4412300"/>
            <a:ext cx="4113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Veamos la correcta forma de trabajarlo.</a:t>
            </a:r>
            <a:endParaRPr b="0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47"/>
          <p:cNvSpPr txBox="1"/>
          <p:nvPr/>
        </p:nvSpPr>
        <p:spPr>
          <a:xfrm>
            <a:off x="6143525" y="4243000"/>
            <a:ext cx="769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👉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9" name="Google Shape;259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59675" y="3156300"/>
            <a:ext cx="1250250" cy="125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8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PASO A PASO CON GIT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65" name="Google Shape;265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49"/>
          <p:cNvSpPr txBox="1"/>
          <p:nvPr/>
        </p:nvSpPr>
        <p:spPr>
          <a:xfrm>
            <a:off x="769800" y="1835800"/>
            <a:ext cx="7547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"/>
              <a:buAutoNum type="arabicPeriod"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Entrar a </a:t>
            </a:r>
            <a:r>
              <a:rPr b="0" i="0" lang="es" sz="18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/>
              </a:rPr>
              <a:t>www.github.com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 ingresar con tu usuario y pass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"/>
              <a:buAutoNum type="arabicPeriod"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Crear un nuevo repositorio (Mismo nombre del proyecto en lo posible)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"/>
              <a:buAutoNum type="arabicPeriod"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Copiar el acceso a nuestro Repositorio Online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"/>
              <a:buAutoNum type="arabicPeriod"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Clonar el repositorio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"/>
              <a:buAutoNum type="arabicPeriod"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Ingresar al repositorio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"/>
              <a:buAutoNum type="arabicPeriod"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Poner nuestro proyecto en el repositorio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2" name="Google Shape;272;p49"/>
          <p:cNvSpPr txBox="1"/>
          <p:nvPr/>
        </p:nvSpPr>
        <p:spPr>
          <a:xfrm>
            <a:off x="467775" y="553200"/>
            <a:ext cx="8220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¿Cómo Controlar versiones compartiendo con Github?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73" name="Google Shape;273;p49"/>
          <p:cNvSpPr txBox="1"/>
          <p:nvPr/>
        </p:nvSpPr>
        <p:spPr>
          <a:xfrm>
            <a:off x="4278300" y="4516700"/>
            <a:ext cx="769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👉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0"/>
          <p:cNvSpPr/>
          <p:nvPr/>
        </p:nvSpPr>
        <p:spPr>
          <a:xfrm>
            <a:off x="4903775" y="3089875"/>
            <a:ext cx="3665850" cy="989100"/>
          </a:xfrm>
          <a:prstGeom prst="flowChartDecision">
            <a:avLst/>
          </a:prstGeom>
          <a:solidFill>
            <a:srgbClr val="3CEFAB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9" name="Google Shape;27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50"/>
          <p:cNvSpPr txBox="1"/>
          <p:nvPr/>
        </p:nvSpPr>
        <p:spPr>
          <a:xfrm>
            <a:off x="550775" y="1905400"/>
            <a:ext cx="77994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7.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Ver que está todo listo con un git status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8.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Cambiar de estado con git add.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9.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Guardar la versión con git commit -m “Comentario”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10.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Enviar a la web con git push origin master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11.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Checkear que se subió a la web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1" name="Google Shape;281;p50"/>
          <p:cNvSpPr txBox="1"/>
          <p:nvPr/>
        </p:nvSpPr>
        <p:spPr>
          <a:xfrm>
            <a:off x="467775" y="553200"/>
            <a:ext cx="8220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¿Cómo Controlar versiones compartiendo con Github?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82" name="Google Shape;282;p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64075" y="3356825"/>
            <a:ext cx="2910076" cy="170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1"/>
          <p:cNvSpPr txBox="1"/>
          <p:nvPr/>
        </p:nvSpPr>
        <p:spPr>
          <a:xfrm>
            <a:off x="852188" y="1251600"/>
            <a:ext cx="7146000" cy="27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1" lang="es" sz="3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EJEMPLO EN VIVO</a:t>
            </a:r>
            <a:endParaRPr b="0" i="1" sz="3000" u="none" cap="none" strike="noStrike">
              <a:solidFill>
                <a:srgbClr val="E0FF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1" lang="es" sz="2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Veamos el paso a paso de cómo controlar versiones compartiendo con Github.</a:t>
            </a:r>
            <a:endParaRPr b="0" i="1" sz="2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E8E7E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88" name="Google Shape;288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78725" y="421625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52"/>
          <p:cNvSpPr txBox="1"/>
          <p:nvPr/>
        </p:nvSpPr>
        <p:spPr>
          <a:xfrm>
            <a:off x="2187450" y="172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Controlar versiones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95" name="Google Shape;295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8424" y="1056800"/>
            <a:ext cx="2984549" cy="38304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96" name="Google Shape;296;p52"/>
          <p:cNvSpPr/>
          <p:nvPr/>
        </p:nvSpPr>
        <p:spPr>
          <a:xfrm>
            <a:off x="1828225" y="1208975"/>
            <a:ext cx="1530600" cy="361500"/>
          </a:xfrm>
          <a:prstGeom prst="rect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52"/>
          <p:cNvSpPr/>
          <p:nvPr/>
        </p:nvSpPr>
        <p:spPr>
          <a:xfrm>
            <a:off x="609500" y="3239325"/>
            <a:ext cx="2538900" cy="330600"/>
          </a:xfrm>
          <a:prstGeom prst="rect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52"/>
          <p:cNvSpPr txBox="1"/>
          <p:nvPr/>
        </p:nvSpPr>
        <p:spPr>
          <a:xfrm>
            <a:off x="1252450" y="927600"/>
            <a:ext cx="413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highlight>
                <a:schemeClr val="accent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52"/>
          <p:cNvSpPr txBox="1"/>
          <p:nvPr/>
        </p:nvSpPr>
        <p:spPr>
          <a:xfrm>
            <a:off x="931775" y="1372000"/>
            <a:ext cx="7799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00" name="Google Shape;300;p5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813750" y="1285388"/>
            <a:ext cx="3917425" cy="6349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01" name="Google Shape;301;p52"/>
          <p:cNvSpPr/>
          <p:nvPr/>
        </p:nvSpPr>
        <p:spPr>
          <a:xfrm>
            <a:off x="8179675" y="1636000"/>
            <a:ext cx="500700" cy="330600"/>
          </a:xfrm>
          <a:prstGeom prst="rect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52"/>
          <p:cNvSpPr/>
          <p:nvPr/>
        </p:nvSpPr>
        <p:spPr>
          <a:xfrm>
            <a:off x="5292350" y="1320450"/>
            <a:ext cx="747300" cy="330600"/>
          </a:xfrm>
          <a:prstGeom prst="rect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52"/>
          <p:cNvSpPr txBox="1"/>
          <p:nvPr/>
        </p:nvSpPr>
        <p:spPr>
          <a:xfrm>
            <a:off x="7497750" y="1128175"/>
            <a:ext cx="413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highlight>
                <a:schemeClr val="accent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52"/>
          <p:cNvSpPr txBox="1"/>
          <p:nvPr/>
        </p:nvSpPr>
        <p:spPr>
          <a:xfrm>
            <a:off x="4337550" y="1928800"/>
            <a:ext cx="48441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600"/>
              <a:buFont typeface="Helvetica Neue"/>
              <a:buAutoNum type="arabicPeriod"/>
            </a:pPr>
            <a:r>
              <a:rPr b="0" i="0" lang="es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Entrar a </a:t>
            </a:r>
            <a:r>
              <a:rPr b="0" i="0" lang="es" sz="1600" u="sng" cap="none" strike="noStrike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www.github.com</a:t>
            </a:r>
            <a:r>
              <a:rPr b="0" i="0" lang="es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 ingresar con tu usuario y pass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52"/>
          <p:cNvSpPr txBox="1"/>
          <p:nvPr/>
        </p:nvSpPr>
        <p:spPr>
          <a:xfrm>
            <a:off x="3665850" y="3043000"/>
            <a:ext cx="48441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" sz="16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2.</a:t>
            </a:r>
            <a:r>
              <a:rPr b="0" i="0" lang="es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Crear un nuevo repositorio (Mismo nombre del proyecto en lo posible)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6" name="Google Shape;306;p5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161050" y="141350"/>
            <a:ext cx="853025" cy="8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3"/>
          <p:cNvSpPr txBox="1"/>
          <p:nvPr/>
        </p:nvSpPr>
        <p:spPr>
          <a:xfrm>
            <a:off x="2187450" y="172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Controlar versiones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13" name="Google Shape;313;p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8425" y="1375213"/>
            <a:ext cx="4769099" cy="1914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14" name="Google Shape;314;p53"/>
          <p:cNvSpPr/>
          <p:nvPr/>
        </p:nvSpPr>
        <p:spPr>
          <a:xfrm>
            <a:off x="2846500" y="2044713"/>
            <a:ext cx="2538900" cy="330600"/>
          </a:xfrm>
          <a:prstGeom prst="rect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53"/>
          <p:cNvSpPr txBox="1"/>
          <p:nvPr/>
        </p:nvSpPr>
        <p:spPr>
          <a:xfrm>
            <a:off x="2251525" y="1062600"/>
            <a:ext cx="413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highlight>
                <a:schemeClr val="accent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53"/>
          <p:cNvSpPr txBox="1"/>
          <p:nvPr/>
        </p:nvSpPr>
        <p:spPr>
          <a:xfrm>
            <a:off x="550775" y="3353200"/>
            <a:ext cx="7799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17" name="Google Shape;317;p53"/>
          <p:cNvPicPr preferRelativeResize="0"/>
          <p:nvPr/>
        </p:nvPicPr>
        <p:blipFill rotWithShape="1">
          <a:blip r:embed="rId5">
            <a:alphaModFix/>
          </a:blip>
          <a:srcRect b="28428" l="0" r="0" t="3768"/>
          <a:stretch/>
        </p:blipFill>
        <p:spPr>
          <a:xfrm>
            <a:off x="246700" y="3503250"/>
            <a:ext cx="6419850" cy="9170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18" name="Google Shape;318;p53"/>
          <p:cNvSpPr txBox="1"/>
          <p:nvPr/>
        </p:nvSpPr>
        <p:spPr>
          <a:xfrm>
            <a:off x="4701050" y="3432150"/>
            <a:ext cx="413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highlight>
                <a:schemeClr val="accent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53"/>
          <p:cNvSpPr txBox="1"/>
          <p:nvPr/>
        </p:nvSpPr>
        <p:spPr>
          <a:xfrm>
            <a:off x="5418050" y="1457975"/>
            <a:ext cx="30000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" sz="16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3.</a:t>
            </a:r>
            <a:r>
              <a:rPr b="0" i="0" lang="es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Copiar el acceso a nuestro Repositorio Online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53"/>
          <p:cNvSpPr txBox="1"/>
          <p:nvPr/>
        </p:nvSpPr>
        <p:spPr>
          <a:xfrm>
            <a:off x="5627975" y="276605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4.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Clonar el repositorio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1" name="Google Shape;321;p5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61050" y="141350"/>
            <a:ext cx="853025" cy="8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54"/>
          <p:cNvSpPr txBox="1"/>
          <p:nvPr/>
        </p:nvSpPr>
        <p:spPr>
          <a:xfrm>
            <a:off x="2187450" y="172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Controlar versiones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28" name="Google Shape;328;p5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95400" y="1143675"/>
            <a:ext cx="6896100" cy="11144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29" name="Google Shape;329;p54"/>
          <p:cNvSpPr txBox="1"/>
          <p:nvPr/>
        </p:nvSpPr>
        <p:spPr>
          <a:xfrm>
            <a:off x="6634850" y="1276425"/>
            <a:ext cx="413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highlight>
                <a:schemeClr val="accent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0" name="Google Shape;330;p5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26875" y="2673245"/>
            <a:ext cx="3325100" cy="19327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31" name="Google Shape;331;p54"/>
          <p:cNvSpPr txBox="1"/>
          <p:nvPr/>
        </p:nvSpPr>
        <p:spPr>
          <a:xfrm>
            <a:off x="4702361" y="268782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5. 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Ingresar al repositorio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54"/>
          <p:cNvSpPr txBox="1"/>
          <p:nvPr/>
        </p:nvSpPr>
        <p:spPr>
          <a:xfrm>
            <a:off x="4714000" y="3412000"/>
            <a:ext cx="30000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6.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Poner nuestro proyecto en el repositorio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3" name="Google Shape;333;p5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61050" y="141350"/>
            <a:ext cx="853025" cy="8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55"/>
          <p:cNvSpPr txBox="1"/>
          <p:nvPr/>
        </p:nvSpPr>
        <p:spPr>
          <a:xfrm>
            <a:off x="550775" y="1219600"/>
            <a:ext cx="7799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0" name="Google Shape;340;p55"/>
          <p:cNvSpPr txBox="1"/>
          <p:nvPr/>
        </p:nvSpPr>
        <p:spPr>
          <a:xfrm>
            <a:off x="2187450" y="172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Controlar versiones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41" name="Google Shape;341;p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7875" y="1122750"/>
            <a:ext cx="5484400" cy="153935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42" name="Google Shape;342;p5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7875" y="3215648"/>
            <a:ext cx="6724650" cy="15144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43" name="Google Shape;343;p5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07875" y="2814500"/>
            <a:ext cx="3830724" cy="2901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44" name="Google Shape;344;p55"/>
          <p:cNvSpPr txBox="1"/>
          <p:nvPr/>
        </p:nvSpPr>
        <p:spPr>
          <a:xfrm>
            <a:off x="3591225" y="2194388"/>
            <a:ext cx="413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highlight>
                <a:schemeClr val="accent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55"/>
          <p:cNvSpPr txBox="1"/>
          <p:nvPr/>
        </p:nvSpPr>
        <p:spPr>
          <a:xfrm>
            <a:off x="5578875" y="3583975"/>
            <a:ext cx="413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highlight>
                <a:schemeClr val="accent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55"/>
          <p:cNvSpPr txBox="1"/>
          <p:nvPr/>
        </p:nvSpPr>
        <p:spPr>
          <a:xfrm>
            <a:off x="6088225" y="1237500"/>
            <a:ext cx="30000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" sz="16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7.</a:t>
            </a:r>
            <a:r>
              <a:rPr b="0" i="0" lang="es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Ver que está todo listo con un git status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55"/>
          <p:cNvSpPr txBox="1"/>
          <p:nvPr/>
        </p:nvSpPr>
        <p:spPr>
          <a:xfrm>
            <a:off x="4439150" y="2692438"/>
            <a:ext cx="4440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8.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Cambiar de estado con git add.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55"/>
          <p:cNvSpPr txBox="1"/>
          <p:nvPr/>
        </p:nvSpPr>
        <p:spPr>
          <a:xfrm>
            <a:off x="7315025" y="3303725"/>
            <a:ext cx="1644000" cy="12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" sz="16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9.</a:t>
            </a:r>
            <a:r>
              <a:rPr b="0" i="0" lang="es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Guardar la versión con git commit -m “Comentario”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9" name="Google Shape;349;p5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161050" y="141350"/>
            <a:ext cx="853025" cy="8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8"/>
          <p:cNvSpPr txBox="1"/>
          <p:nvPr/>
        </p:nvSpPr>
        <p:spPr>
          <a:xfrm>
            <a:off x="2022750" y="2009038"/>
            <a:ext cx="50355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Playground Intermedio (Parte I) 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52" name="Google Shape;152;p38"/>
          <p:cNvSpPr txBox="1"/>
          <p:nvPr/>
        </p:nvSpPr>
        <p:spPr>
          <a:xfrm>
            <a:off x="2022750" y="1633175"/>
            <a:ext cx="4679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2000" u="none" cap="none" strike="noStrike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Clase 19. </a:t>
            </a:r>
            <a:r>
              <a:rPr b="0" i="0" lang="es" sz="2000" u="none" cap="none" strike="noStrike">
                <a:solidFill>
                  <a:srgbClr val="12121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Python</a:t>
            </a:r>
            <a:endParaRPr b="0" i="0" sz="1400" u="none" cap="none" strike="noStrike">
              <a:solidFill>
                <a:srgbClr val="12121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3" name="Google Shape;153;p38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171" y="3157225"/>
            <a:ext cx="6052826" cy="1735012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55" name="Google Shape;355;p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56"/>
          <p:cNvSpPr txBox="1"/>
          <p:nvPr/>
        </p:nvSpPr>
        <p:spPr>
          <a:xfrm>
            <a:off x="550775" y="1219600"/>
            <a:ext cx="7799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57" name="Google Shape;357;p56"/>
          <p:cNvSpPr txBox="1"/>
          <p:nvPr/>
        </p:nvSpPr>
        <p:spPr>
          <a:xfrm>
            <a:off x="2187450" y="172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Controlar versiones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58" name="Google Shape;358;p5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6163" y="1076050"/>
            <a:ext cx="6810375" cy="20193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59" name="Google Shape;359;p56"/>
          <p:cNvSpPr txBox="1"/>
          <p:nvPr/>
        </p:nvSpPr>
        <p:spPr>
          <a:xfrm>
            <a:off x="6382925" y="3741593"/>
            <a:ext cx="25401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" sz="16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11.</a:t>
            </a:r>
            <a:r>
              <a:rPr b="0" i="0" lang="es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Chequear que se subió a la web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56"/>
          <p:cNvSpPr txBox="1"/>
          <p:nvPr/>
        </p:nvSpPr>
        <p:spPr>
          <a:xfrm>
            <a:off x="7201975" y="1316150"/>
            <a:ext cx="17652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" sz="16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10.</a:t>
            </a:r>
            <a:r>
              <a:rPr b="0" i="0" lang="es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Enviar a la web con git push origin master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1" name="Google Shape;361;p5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61050" y="141350"/>
            <a:ext cx="853025" cy="8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57"/>
          <p:cNvSpPr txBox="1"/>
          <p:nvPr/>
        </p:nvSpPr>
        <p:spPr>
          <a:xfrm>
            <a:off x="387050" y="3734200"/>
            <a:ext cx="8367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1" lang="es" sz="15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 ahora en más cada vez que realices cambios y llegues a un punto seguro, deberás repetir los pasos del 7 en adelante (aunque 9 y 10 serían solo para cuando quieras que esté disponible online también).</a:t>
            </a:r>
            <a:endParaRPr b="0" i="1" sz="15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68" name="Google Shape;368;p57"/>
          <p:cNvSpPr txBox="1"/>
          <p:nvPr/>
        </p:nvSpPr>
        <p:spPr>
          <a:xfrm>
            <a:off x="2187450" y="960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Fin del proceso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69" name="Google Shape;369;p57"/>
          <p:cNvPicPr preferRelativeResize="0"/>
          <p:nvPr/>
        </p:nvPicPr>
        <p:blipFill rotWithShape="1">
          <a:blip r:embed="rId4">
            <a:alphaModFix/>
          </a:blip>
          <a:srcRect b="113890" l="-640" r="639" t="-113890"/>
          <a:stretch/>
        </p:blipFill>
        <p:spPr>
          <a:xfrm>
            <a:off x="550763" y="923650"/>
            <a:ext cx="6810375" cy="2019300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57"/>
          <p:cNvSpPr txBox="1"/>
          <p:nvPr/>
        </p:nvSpPr>
        <p:spPr>
          <a:xfrm>
            <a:off x="228600" y="990600"/>
            <a:ext cx="87120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¡Listo! Además de tener una versión segura en tu ordenador, a la que podrás volver siempre en caso que algo salga mal, cuentas con su versión en GitHub para que cualquiera pueda trabajar sobre ella.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57"/>
          <p:cNvSpPr txBox="1"/>
          <p:nvPr/>
        </p:nvSpPr>
        <p:spPr>
          <a:xfrm>
            <a:off x="3347900" y="4438325"/>
            <a:ext cx="7026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s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😉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2" name="Google Shape;372;p5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75909" y="2292750"/>
            <a:ext cx="2239091" cy="123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58"/>
          <p:cNvSpPr txBox="1"/>
          <p:nvPr/>
        </p:nvSpPr>
        <p:spPr>
          <a:xfrm>
            <a:off x="852925" y="1600600"/>
            <a:ext cx="74538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 ahora en más cada vez que realices cambios y llegues a un punto seguro, deberás repetir los pasos del 7 en adelante (aunque 9 y 10 serían solo para cuando quieras que esté disponible online también).</a:t>
            </a:r>
            <a:endParaRPr b="0" i="1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9" name="Google Shape;379;p58"/>
          <p:cNvSpPr txBox="1"/>
          <p:nvPr/>
        </p:nvSpPr>
        <p:spPr>
          <a:xfrm>
            <a:off x="4189439" y="3062400"/>
            <a:ext cx="535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s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😉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/>
        </p:nvSpPr>
        <p:spPr>
          <a:xfrm>
            <a:off x="809550" y="2556000"/>
            <a:ext cx="7524900" cy="15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s" sz="4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Mi Django a GitHub</a:t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2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s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Enviar una versión de tu proyecto a GitHub. </a:t>
            </a:r>
            <a:endParaRPr b="0" i="1" sz="1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85" name="Google Shape;385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2275" y="904849"/>
            <a:ext cx="1379450" cy="1379450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59"/>
          <p:cNvSpPr txBox="1"/>
          <p:nvPr/>
        </p:nvSpPr>
        <p:spPr>
          <a:xfrm>
            <a:off x="2753775" y="4167025"/>
            <a:ext cx="393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1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Tiempo estimado: 15 minutos</a:t>
            </a:r>
            <a:endParaRPr b="0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0"/>
          <p:cNvSpPr txBox="1"/>
          <p:nvPr/>
        </p:nvSpPr>
        <p:spPr>
          <a:xfrm>
            <a:off x="549950" y="424475"/>
            <a:ext cx="47769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1" lang="es" sz="2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Mi Django a GitHub</a:t>
            </a:r>
            <a:endParaRPr b="0" i="1" sz="2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93" name="Google Shape;393;p60"/>
          <p:cNvSpPr txBox="1"/>
          <p:nvPr/>
        </p:nvSpPr>
        <p:spPr>
          <a:xfrm>
            <a:off x="938100" y="2451425"/>
            <a:ext cx="72678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Trabajar sobre un Proyecto Web de Django que ya tengas funcionando y subirlo a un Repositorio de GitHub, crear dicho repositorio en caso de no tenerlo. </a:t>
            </a:r>
            <a:endParaRPr b="0" i="0" sz="20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94" name="Google Shape;394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09825" y="76200"/>
            <a:ext cx="1634174" cy="63985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60"/>
          <p:cNvSpPr txBox="1"/>
          <p:nvPr/>
        </p:nvSpPr>
        <p:spPr>
          <a:xfrm>
            <a:off x="556500" y="920075"/>
            <a:ext cx="393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1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Tiempo estimado: 15 minutos</a:t>
            </a:r>
            <a:endParaRPr b="0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1"/>
          <p:cNvSpPr txBox="1"/>
          <p:nvPr/>
        </p:nvSpPr>
        <p:spPr>
          <a:xfrm>
            <a:off x="2657700" y="2394100"/>
            <a:ext cx="38286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s" sz="6000" u="none" cap="none" strike="noStrike">
                <a:solidFill>
                  <a:srgbClr val="E8E7E3"/>
                </a:solidFill>
                <a:latin typeface="Arial"/>
                <a:ea typeface="Arial"/>
                <a:cs typeface="Arial"/>
                <a:sym typeface="Arial"/>
              </a:rPr>
              <a:t>☕ </a:t>
            </a:r>
            <a:endParaRPr b="0" i="0" sz="6000" u="none" cap="none" strike="noStrike">
              <a:solidFill>
                <a:srgbClr val="E8E7E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1" lang="es" sz="6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BREAK</a:t>
            </a:r>
            <a:endParaRPr b="0" i="1" sz="6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s" sz="2100" u="none" cap="none" strike="noStrik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¡5/10 MINUTOS Y VOLVEMOS!</a:t>
            </a:r>
            <a:endParaRPr b="0" i="0" sz="2100" u="none" cap="none" strike="noStrike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4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2"/>
          <p:cNvSpPr txBox="1"/>
          <p:nvPr/>
        </p:nvSpPr>
        <p:spPr>
          <a:xfrm>
            <a:off x="1008375" y="1644800"/>
            <a:ext cx="71313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VISTAS Y URLS (URLS AVANZADAS)</a:t>
            </a:r>
            <a:endParaRPr b="0" i="1" sz="36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3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VISTAS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12" name="Google Shape;412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64"/>
          <p:cNvSpPr txBox="1"/>
          <p:nvPr/>
        </p:nvSpPr>
        <p:spPr>
          <a:xfrm>
            <a:off x="852188" y="1251600"/>
            <a:ext cx="7146000" cy="27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1" lang="es" sz="3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EJEMPLO EN VIVO</a:t>
            </a:r>
            <a:endParaRPr b="0" i="1" sz="3000" u="none" cap="none" strike="noStrike">
              <a:solidFill>
                <a:srgbClr val="E0FF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1" lang="es" sz="2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Veamos cómo crear vistas.</a:t>
            </a:r>
            <a:endParaRPr b="0" i="1" sz="2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E8E7E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18" name="Google Shape;418;p6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78725" y="421625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65"/>
          <p:cNvSpPr txBox="1"/>
          <p:nvPr/>
        </p:nvSpPr>
        <p:spPr>
          <a:xfrm>
            <a:off x="908100" y="1408600"/>
            <a:ext cx="3588600" cy="12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Estamos tratando de </a:t>
            </a:r>
            <a:r>
              <a:rPr b="1" i="0" lang="e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estructurar nuestro proyecto para incorporar nuevos conceptos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Iniciemos </a:t>
            </a:r>
            <a:r>
              <a:rPr b="1" i="0" lang="e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creando algunas vistas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asociadas a nuestro modelo: </a:t>
            </a:r>
            <a:endParaRPr b="1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24" name="Google Shape;424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65"/>
          <p:cNvSpPr txBox="1"/>
          <p:nvPr/>
        </p:nvSpPr>
        <p:spPr>
          <a:xfrm>
            <a:off x="2187450" y="2484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Creando Vistas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26" name="Google Shape;426;p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73925" y="1332400"/>
            <a:ext cx="2898800" cy="3095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6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61050" y="141350"/>
            <a:ext cx="853025" cy="8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9"/>
          <p:cNvSpPr txBox="1"/>
          <p:nvPr/>
        </p:nvSpPr>
        <p:spPr>
          <a:xfrm>
            <a:off x="3979775" y="1134750"/>
            <a:ext cx="4624800" cy="28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Profundizar conceptos de MTV.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Ejecutar cambios en nuestro Git.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Gestionar las versiones en GitHub.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●"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Crear URLs avanzadas.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59" name="Google Shape;159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39"/>
          <p:cNvSpPr txBox="1"/>
          <p:nvPr/>
        </p:nvSpPr>
        <p:spPr>
          <a:xfrm>
            <a:off x="373850" y="2656900"/>
            <a:ext cx="36327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1" lang="es" sz="3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OBJETIVOS DE LA CLASE</a:t>
            </a:r>
            <a:endParaRPr b="0" i="1" sz="3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61" name="Google Shape;161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11688" y="1439550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66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URLs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33" name="Google Shape;433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67"/>
          <p:cNvSpPr txBox="1"/>
          <p:nvPr/>
        </p:nvSpPr>
        <p:spPr>
          <a:xfrm>
            <a:off x="585450" y="1438675"/>
            <a:ext cx="8169000" cy="20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 proyecto puede tener muchas App ( nosotros tenemos solo una), pero pensando en algo más general, acomodemos un poco las urls, para mejorar la reutilización.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39" name="Google Shape;439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67"/>
          <p:cNvSpPr txBox="1"/>
          <p:nvPr/>
        </p:nvSpPr>
        <p:spPr>
          <a:xfrm>
            <a:off x="2187450" y="4770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Organicemos nuestras URLs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41" name="Google Shape;441;p67"/>
          <p:cNvPicPr preferRelativeResize="0"/>
          <p:nvPr/>
        </p:nvPicPr>
        <p:blipFill rotWithShape="1">
          <a:blip r:embed="rId4">
            <a:alphaModFix/>
          </a:blip>
          <a:srcRect b="22392" l="0" r="0" t="17395"/>
          <a:stretch/>
        </p:blipFill>
        <p:spPr>
          <a:xfrm>
            <a:off x="3116962" y="3122150"/>
            <a:ext cx="2910076" cy="175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68"/>
          <p:cNvSpPr txBox="1"/>
          <p:nvPr/>
        </p:nvSpPr>
        <p:spPr>
          <a:xfrm>
            <a:off x="852188" y="1175400"/>
            <a:ext cx="7146000" cy="27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E8E7E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1" lang="es" sz="3000" u="none" cap="none" strike="noStrike">
                <a:solidFill>
                  <a:srgbClr val="EEFF41"/>
                </a:solidFill>
                <a:latin typeface="Anton"/>
                <a:ea typeface="Anton"/>
                <a:cs typeface="Anton"/>
                <a:sym typeface="Anton"/>
              </a:rPr>
              <a:t>¡PARA PENSAR!</a:t>
            </a:r>
            <a:endParaRPr b="0" i="1" sz="3000" u="none" cap="none" strike="noStrike">
              <a:solidFill>
                <a:srgbClr val="EEFF4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1" lang="es" sz="2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¿Qué pasaría si </a:t>
            </a:r>
            <a:r>
              <a:rPr b="0" i="1" lang="es" sz="18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nuestro archivo </a:t>
            </a:r>
            <a:r>
              <a:rPr b="1" i="1" lang="es" sz="1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urls.py</a:t>
            </a:r>
            <a:r>
              <a:rPr b="0" i="1" lang="es" sz="18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tuviera que dirigir a MUCHAS APPS?</a:t>
            </a:r>
            <a:r>
              <a:rPr b="0" i="1" lang="es" sz="2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¿Qué alternativa se te ocurre?</a:t>
            </a:r>
            <a:endParaRPr b="0" i="1" sz="2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t/>
            </a:r>
            <a:endParaRPr b="0" i="1" sz="2000" u="none" cap="none" strike="noStrike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br>
              <a:rPr b="0" i="0" lang="es" sz="2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b="0" i="0" lang="es" sz="1600" u="sng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CONTESTA EN EL CHAT DE ZOOM</a:t>
            </a:r>
            <a:endParaRPr b="0" i="0" sz="2000" u="none" cap="none" strike="noStrike">
              <a:solidFill>
                <a:srgbClr val="E8E7E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47" name="Google Shape;447;p6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31925" y="433075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69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GENERAR ARCHIVO URL.PY EN NUESTRA APP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53" name="Google Shape;453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0"/>
          <p:cNvSpPr txBox="1"/>
          <p:nvPr/>
        </p:nvSpPr>
        <p:spPr>
          <a:xfrm>
            <a:off x="585450" y="1438675"/>
            <a:ext cx="8169000" cy="20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9999" lvl="0" marL="179999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"/>
              <a:buAutoNum type="arabicPeriod"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Crear en AppCoder urls.py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179999" lvl="0" marL="179999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Arial"/>
              <a:buAutoNum type="arabicPeriod"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Le importamos el path: </a:t>
            </a:r>
            <a:r>
              <a:rPr b="1" i="0" lang="es" sz="1800" u="none" cap="none" strike="noStrike">
                <a:solidFill>
                  <a:srgbClr val="000000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from django.urls import path</a:t>
            </a:r>
            <a:endParaRPr b="1" i="0" sz="1800" u="none" cap="none" strike="noStrike">
              <a:solidFill>
                <a:srgbClr val="000000"/>
              </a:solidFill>
              <a:highlight>
                <a:schemeClr val="accent6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79999" lvl="0" marL="179999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Arial"/>
              <a:buAutoNum type="arabicPeriod"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Importamos las vistas </a:t>
            </a:r>
            <a:r>
              <a:rPr b="1" i="0" lang="es" sz="1800" u="none" cap="none" strike="noStrike">
                <a:solidFill>
                  <a:srgbClr val="000000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from AppCoder import views</a:t>
            </a:r>
            <a:endParaRPr b="1" i="0" sz="1800" u="none" cap="none" strike="noStrike">
              <a:solidFill>
                <a:srgbClr val="000000"/>
              </a:solidFill>
              <a:highlight>
                <a:schemeClr val="accent6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79999" lvl="0" marL="179999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"/>
              <a:buAutoNum type="arabicPeriod"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Copiamos y pegamos el urlpatterns que ya teníamos, pero sin el admin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179999" lvl="0" marL="179999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"/>
              <a:buAutoNum type="arabicPeriod"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Dejamos el admin, SOLO, en el url del Proyecto (tampoco necesita las vistas)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179999" lvl="0" marL="179999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"/>
              <a:buAutoNum type="arabicPeriod"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 más importante, relacionamos el urls.py de la App con el Proyecto: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179999" lvl="0" marL="179999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"/>
              <a:buAutoNum type="arabicPeriod"/>
            </a:pPr>
            <a:r>
              <a:rPr b="1" i="0" lang="es" sz="1800" u="none" cap="none" strike="noStrike">
                <a:solidFill>
                  <a:srgbClr val="000000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path(‘AppCoder/’, include(‘AppCoder.urls’))</a:t>
            </a:r>
            <a:endParaRPr b="1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59" name="Google Shape;459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70"/>
          <p:cNvSpPr txBox="1"/>
          <p:nvPr/>
        </p:nvSpPr>
        <p:spPr>
          <a:xfrm>
            <a:off x="2339850" y="400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Paso a paso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71"/>
          <p:cNvSpPr txBox="1"/>
          <p:nvPr/>
        </p:nvSpPr>
        <p:spPr>
          <a:xfrm>
            <a:off x="852188" y="1251600"/>
            <a:ext cx="7146000" cy="27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1" lang="es" sz="3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EJEMPLO EN VIVO</a:t>
            </a:r>
            <a:endParaRPr b="0" i="1" sz="3000" u="none" cap="none" strike="noStrike">
              <a:solidFill>
                <a:srgbClr val="E0FF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1" lang="es" sz="2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Veamos cómo generar URL.PY</a:t>
            </a:r>
            <a:endParaRPr b="0" i="1" sz="2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E8E7E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66" name="Google Shape;466;p7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78725" y="421625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56000" y="3888375"/>
            <a:ext cx="3103325" cy="925025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72"/>
          <p:cNvSpPr txBox="1"/>
          <p:nvPr/>
        </p:nvSpPr>
        <p:spPr>
          <a:xfrm>
            <a:off x="621725" y="1188475"/>
            <a:ext cx="8169000" cy="20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rgbClr val="000000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URLs del Proyecto </a:t>
            </a:r>
            <a:r>
              <a:rPr b="1" i="0" lang="es" sz="18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                                        </a:t>
            </a:r>
            <a:r>
              <a:rPr b="1" i="0" lang="es" sz="1800" u="none" cap="none" strike="noStrike">
                <a:solidFill>
                  <a:srgbClr val="000000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URLs de la App</a:t>
            </a:r>
            <a:endParaRPr b="1" i="0" sz="1800" u="none" cap="none" strike="noStrike">
              <a:solidFill>
                <a:srgbClr val="000000"/>
              </a:solidFill>
              <a:highlight>
                <a:schemeClr val="accent6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highlight>
                <a:schemeClr val="accent6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highlight>
                <a:schemeClr val="accent6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highlight>
                <a:schemeClr val="accent6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rgbClr val="000000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                                               </a:t>
            </a:r>
            <a:endParaRPr b="1" i="0" sz="1800" u="none" cap="none" strike="noStrike">
              <a:solidFill>
                <a:srgbClr val="000000"/>
              </a:solidFill>
              <a:highlight>
                <a:schemeClr val="accent6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           </a:t>
            </a:r>
            <a:r>
              <a:rPr b="1" i="0" lang="es" sz="1800" u="none" cap="none" strike="noStrike">
                <a:solidFill>
                  <a:srgbClr val="000000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Todo está bien :) </a:t>
            </a:r>
            <a:endParaRPr b="1" i="0" sz="1800" u="none" cap="none" strike="noStrike">
              <a:solidFill>
                <a:srgbClr val="000000"/>
              </a:solidFill>
              <a:highlight>
                <a:schemeClr val="accent6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73" name="Google Shape;473;p7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72"/>
          <p:cNvSpPr txBox="1"/>
          <p:nvPr/>
        </p:nvSpPr>
        <p:spPr>
          <a:xfrm>
            <a:off x="2187450" y="172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URLs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75" name="Google Shape;475;p7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57075" y="1621750"/>
            <a:ext cx="3199800" cy="159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p7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306750" y="1621750"/>
            <a:ext cx="3190177" cy="182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7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09750" y="3888375"/>
            <a:ext cx="2963300" cy="117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7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161050" y="141350"/>
            <a:ext cx="853025" cy="8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73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Creando nuestros Templates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84" name="Google Shape;484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74"/>
          <p:cNvSpPr txBox="1"/>
          <p:nvPr/>
        </p:nvSpPr>
        <p:spPr>
          <a:xfrm>
            <a:off x="852188" y="1251600"/>
            <a:ext cx="7146000" cy="27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1" lang="es" sz="3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EJEMPLO EN VIVO</a:t>
            </a:r>
            <a:endParaRPr b="0" i="1" sz="3000" u="none" cap="none" strike="noStrike">
              <a:solidFill>
                <a:srgbClr val="E0FF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1" lang="es" sz="2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Veamos cómo pulir nuestro Template.</a:t>
            </a:r>
            <a:endParaRPr b="0" i="1" sz="2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E8E7E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90" name="Google Shape;490;p7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78725" y="421625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96" name="Google Shape;496;p75"/>
          <p:cNvSpPr txBox="1"/>
          <p:nvPr/>
        </p:nvSpPr>
        <p:spPr>
          <a:xfrm>
            <a:off x="509026" y="1519250"/>
            <a:ext cx="8421300" cy="20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                                      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97" name="Google Shape;497;p75"/>
          <p:cNvSpPr txBox="1"/>
          <p:nvPr/>
        </p:nvSpPr>
        <p:spPr>
          <a:xfrm>
            <a:off x="744675" y="149150"/>
            <a:ext cx="7184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Puliendo estructura y definiciones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98" name="Google Shape;498;p7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7999" y="1190875"/>
            <a:ext cx="2338275" cy="371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7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230875" y="2162475"/>
            <a:ext cx="5242475" cy="2082525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75"/>
          <p:cNvSpPr/>
          <p:nvPr/>
        </p:nvSpPr>
        <p:spPr>
          <a:xfrm>
            <a:off x="2277950" y="2111075"/>
            <a:ext cx="1059000" cy="174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75"/>
          <p:cNvSpPr txBox="1"/>
          <p:nvPr/>
        </p:nvSpPr>
        <p:spPr>
          <a:xfrm>
            <a:off x="3189450" y="1333800"/>
            <a:ext cx="57888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" sz="16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1-</a:t>
            </a:r>
            <a:r>
              <a:rPr b="0" i="0" lang="es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Vamos a la App y creamos una carpeta templates, y dentro de ella una subcarpeta que se llame AppCoder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75"/>
          <p:cNvSpPr txBox="1"/>
          <p:nvPr/>
        </p:nvSpPr>
        <p:spPr>
          <a:xfrm>
            <a:off x="3219675" y="4358225"/>
            <a:ext cx="5242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" sz="16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2-</a:t>
            </a:r>
            <a:r>
              <a:rPr b="0" i="0" lang="es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Dentro de esta última creamos los html. Uno por vista.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3" name="Google Shape;503;p7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61050" y="141350"/>
            <a:ext cx="853025" cy="8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0"/>
          <p:cNvSpPr/>
          <p:nvPr/>
        </p:nvSpPr>
        <p:spPr>
          <a:xfrm>
            <a:off x="3626850" y="1163625"/>
            <a:ext cx="2157900" cy="3138600"/>
          </a:xfrm>
          <a:prstGeom prst="rect">
            <a:avLst/>
          </a:prstGeom>
          <a:noFill/>
          <a:ln cap="flat" cmpd="sng" w="38100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40"/>
          <p:cNvSpPr/>
          <p:nvPr/>
        </p:nvSpPr>
        <p:spPr>
          <a:xfrm>
            <a:off x="37786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9" name="Google Shape;169;p40"/>
          <p:cNvCxnSpPr/>
          <p:nvPr/>
        </p:nvCxnSpPr>
        <p:spPr>
          <a:xfrm>
            <a:off x="37611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0" name="Google Shape;170;p40"/>
          <p:cNvCxnSpPr/>
          <p:nvPr/>
        </p:nvCxnSpPr>
        <p:spPr>
          <a:xfrm>
            <a:off x="37611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1" name="Google Shape;171;p40"/>
          <p:cNvCxnSpPr/>
          <p:nvPr/>
        </p:nvCxnSpPr>
        <p:spPr>
          <a:xfrm>
            <a:off x="37611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2" name="Google Shape;172;p40"/>
          <p:cNvCxnSpPr/>
          <p:nvPr/>
        </p:nvCxnSpPr>
        <p:spPr>
          <a:xfrm>
            <a:off x="37611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73" name="Google Shape;173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7620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40"/>
          <p:cNvSpPr/>
          <p:nvPr/>
        </p:nvSpPr>
        <p:spPr>
          <a:xfrm>
            <a:off x="1243350" y="1163625"/>
            <a:ext cx="2157900" cy="31386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40"/>
          <p:cNvSpPr/>
          <p:nvPr/>
        </p:nvSpPr>
        <p:spPr>
          <a:xfrm>
            <a:off x="13951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6" name="Google Shape;176;p40"/>
          <p:cNvCxnSpPr/>
          <p:nvPr/>
        </p:nvCxnSpPr>
        <p:spPr>
          <a:xfrm>
            <a:off x="13776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7" name="Google Shape;177;p40"/>
          <p:cNvCxnSpPr/>
          <p:nvPr/>
        </p:nvCxnSpPr>
        <p:spPr>
          <a:xfrm>
            <a:off x="13776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8" name="Google Shape;178;p40"/>
          <p:cNvCxnSpPr/>
          <p:nvPr/>
        </p:nvCxnSpPr>
        <p:spPr>
          <a:xfrm>
            <a:off x="13776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9" name="Google Shape;179;p40"/>
          <p:cNvCxnSpPr/>
          <p:nvPr/>
        </p:nvCxnSpPr>
        <p:spPr>
          <a:xfrm>
            <a:off x="13776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80" name="Google Shape;180;p4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6625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40"/>
          <p:cNvSpPr/>
          <p:nvPr/>
        </p:nvSpPr>
        <p:spPr>
          <a:xfrm>
            <a:off x="6010350" y="1163625"/>
            <a:ext cx="2157900" cy="31386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2" name="Google Shape;182;p40"/>
          <p:cNvSpPr/>
          <p:nvPr/>
        </p:nvSpPr>
        <p:spPr>
          <a:xfrm>
            <a:off x="6162175" y="13242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Clase 20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40"/>
          <p:cNvSpPr txBox="1"/>
          <p:nvPr/>
        </p:nvSpPr>
        <p:spPr>
          <a:xfrm>
            <a:off x="14260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18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84" name="Google Shape;184;p40"/>
          <p:cNvCxnSpPr/>
          <p:nvPr/>
        </p:nvCxnSpPr>
        <p:spPr>
          <a:xfrm>
            <a:off x="61446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5" name="Google Shape;185;p40"/>
          <p:cNvCxnSpPr/>
          <p:nvPr/>
        </p:nvCxnSpPr>
        <p:spPr>
          <a:xfrm>
            <a:off x="61446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6" name="Google Shape;186;p40"/>
          <p:cNvCxnSpPr/>
          <p:nvPr/>
        </p:nvCxnSpPr>
        <p:spPr>
          <a:xfrm>
            <a:off x="61446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7" name="Google Shape;187;p40"/>
          <p:cNvCxnSpPr/>
          <p:nvPr/>
        </p:nvCxnSpPr>
        <p:spPr>
          <a:xfrm>
            <a:off x="61446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88" name="Google Shape;188;p4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3325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40"/>
          <p:cNvSpPr txBox="1"/>
          <p:nvPr/>
        </p:nvSpPr>
        <p:spPr>
          <a:xfrm>
            <a:off x="1398000" y="2136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CRONOGRAMA DEL CURSO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90" name="Google Shape;190;p40"/>
          <p:cNvSpPr txBox="1"/>
          <p:nvPr/>
        </p:nvSpPr>
        <p:spPr>
          <a:xfrm>
            <a:off x="1420225" y="1750207"/>
            <a:ext cx="18549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Django - Portfolio (parte II)</a:t>
            </a:r>
            <a:endParaRPr b="1" i="0" sz="1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1" name="Google Shape;191;p40"/>
          <p:cNvSpPr txBox="1"/>
          <p:nvPr/>
        </p:nvSpPr>
        <p:spPr>
          <a:xfrm>
            <a:off x="1711825" y="3013000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2" name="Google Shape;192;p40"/>
          <p:cNvSpPr txBox="1"/>
          <p:nvPr/>
        </p:nvSpPr>
        <p:spPr>
          <a:xfrm>
            <a:off x="1711825" y="2555800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s" sz="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AGREGANDO CARGADORES</a:t>
            </a:r>
            <a:endParaRPr b="0" i="0" sz="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93" name="Google Shape;193;p40"/>
          <p:cNvSpPr txBox="1"/>
          <p:nvPr/>
        </p:nvSpPr>
        <p:spPr>
          <a:xfrm>
            <a:off x="37882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19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4" name="Google Shape;194;p40"/>
          <p:cNvSpPr txBox="1"/>
          <p:nvPr/>
        </p:nvSpPr>
        <p:spPr>
          <a:xfrm>
            <a:off x="3717838" y="1736381"/>
            <a:ext cx="20022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Playground Intermedio (Parte I)</a:t>
            </a:r>
            <a:endParaRPr b="1" i="0" sz="1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5" name="Google Shape;195;p40"/>
          <p:cNvSpPr txBox="1"/>
          <p:nvPr/>
        </p:nvSpPr>
        <p:spPr>
          <a:xfrm>
            <a:off x="4150225" y="3013000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7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JUGANDO CON  HTML </a:t>
            </a:r>
            <a:endParaRPr b="0" i="0" sz="7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96" name="Google Shape;196;p40"/>
          <p:cNvSpPr txBox="1"/>
          <p:nvPr/>
        </p:nvSpPr>
        <p:spPr>
          <a:xfrm>
            <a:off x="4150225" y="2555800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s" sz="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 DJANGO A GITHUB</a:t>
            </a:r>
            <a:endParaRPr b="0" i="0" sz="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97" name="Google Shape;197;p40"/>
          <p:cNvSpPr txBox="1"/>
          <p:nvPr/>
        </p:nvSpPr>
        <p:spPr>
          <a:xfrm>
            <a:off x="1711825" y="3007963"/>
            <a:ext cx="3000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s" sz="7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NUESTRO PRIMER MVT</a:t>
            </a:r>
            <a:endParaRPr b="0" i="0" sz="7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98" name="Google Shape;198;p40"/>
          <p:cNvSpPr txBox="1"/>
          <p:nvPr/>
        </p:nvSpPr>
        <p:spPr>
          <a:xfrm>
            <a:off x="6136475" y="1692357"/>
            <a:ext cx="18549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Playground Intermedio (parte II)</a:t>
            </a:r>
            <a:endParaRPr b="1" i="0" sz="1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9" name="Google Shape;199;p40"/>
          <p:cNvSpPr txBox="1"/>
          <p:nvPr/>
        </p:nvSpPr>
        <p:spPr>
          <a:xfrm>
            <a:off x="6465746" y="2541075"/>
            <a:ext cx="15126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s" sz="7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HERENCIA Y NAVEGACIÓN</a:t>
            </a:r>
            <a:endParaRPr b="0" i="0" sz="7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00" name="Google Shape;200;p4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840250" y="2533748"/>
            <a:ext cx="307150" cy="30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4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162175" y="3000636"/>
            <a:ext cx="307150" cy="3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40"/>
          <p:cNvSpPr txBox="1"/>
          <p:nvPr/>
        </p:nvSpPr>
        <p:spPr>
          <a:xfrm>
            <a:off x="6486820" y="2941620"/>
            <a:ext cx="151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s" sz="7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AGREGANDO DATOS A NUESTRO MODELO</a:t>
            </a:r>
            <a:endParaRPr b="0" i="0" sz="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03" name="Google Shape;203;p4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162175" y="2533748"/>
            <a:ext cx="307150" cy="30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4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346000" y="2533736"/>
            <a:ext cx="307150" cy="30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40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346012" y="3000625"/>
            <a:ext cx="307150" cy="30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4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840250" y="3000648"/>
            <a:ext cx="307150" cy="30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76"/>
          <p:cNvSpPr txBox="1"/>
          <p:nvPr/>
        </p:nvSpPr>
        <p:spPr>
          <a:xfrm>
            <a:off x="4521225" y="1214450"/>
            <a:ext cx="37941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3-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Hacemos que las vistas hagan Render de los templates: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10" name="Google Shape;510;p7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3549" y="1510899"/>
            <a:ext cx="3350299" cy="306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" name="Google Shape;511;p7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19273" y="2015223"/>
            <a:ext cx="3695975" cy="2254461"/>
          </a:xfrm>
          <a:prstGeom prst="rect">
            <a:avLst/>
          </a:prstGeom>
          <a:noFill/>
          <a:ln>
            <a:noFill/>
          </a:ln>
        </p:spPr>
      </p:pic>
      <p:sp>
        <p:nvSpPr>
          <p:cNvPr id="512" name="Google Shape;512;p76"/>
          <p:cNvSpPr txBox="1"/>
          <p:nvPr/>
        </p:nvSpPr>
        <p:spPr>
          <a:xfrm>
            <a:off x="744675" y="149150"/>
            <a:ext cx="7184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Puliendo estructura y definiciones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13" name="Google Shape;513;p7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61050" y="141350"/>
            <a:ext cx="853025" cy="8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77"/>
          <p:cNvSpPr txBox="1"/>
          <p:nvPr/>
        </p:nvSpPr>
        <p:spPr>
          <a:xfrm>
            <a:off x="1680975" y="2077200"/>
            <a:ext cx="614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MEJORANDO NUESTROS TEMPLATES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19" name="Google Shape;519;p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Google Shape;524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p78"/>
          <p:cNvSpPr txBox="1"/>
          <p:nvPr/>
        </p:nvSpPr>
        <p:spPr>
          <a:xfrm>
            <a:off x="500950" y="1446100"/>
            <a:ext cx="8194800" cy="20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bien no ahondaremos sobre desarrollo web, necesitamos archivos </a:t>
            </a:r>
            <a:r>
              <a:rPr b="1" i="0" lang="e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.html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Para simplificar ésto usaremos, otro Framework </a:t>
            </a:r>
            <a:r>
              <a:rPr b="1" i="0" lang="e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(como Django)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Esta nueva herramienta nos ayudará a que nuestra web sea más “linda” sin saber mucho.  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26" name="Google Shape;526;p78"/>
          <p:cNvSpPr txBox="1"/>
          <p:nvPr/>
        </p:nvSpPr>
        <p:spPr>
          <a:xfrm>
            <a:off x="1102700" y="301550"/>
            <a:ext cx="6848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Mejorando nuestros Templates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27" name="Google Shape;527;p7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40075" y="2806625"/>
            <a:ext cx="1898725" cy="189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Google Shape;532;p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Google Shape;533;p79"/>
          <p:cNvSpPr txBox="1"/>
          <p:nvPr/>
        </p:nvSpPr>
        <p:spPr>
          <a:xfrm>
            <a:off x="4930345" y="3122475"/>
            <a:ext cx="3852000" cy="5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2-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 nuestros ejemplos usaré: </a:t>
            </a:r>
            <a:r>
              <a:rPr b="0" i="0" lang="es" sz="18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/>
              </a:rPr>
              <a:t>https://startbootstrap.com/previews/landing-page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34" name="Google Shape;534;p79"/>
          <p:cNvSpPr txBox="1"/>
          <p:nvPr/>
        </p:nvSpPr>
        <p:spPr>
          <a:xfrm>
            <a:off x="1102700" y="301550"/>
            <a:ext cx="6848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Mejorando nuestros Templates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35" name="Google Shape;535;p7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71895" y="1556950"/>
            <a:ext cx="1186525" cy="118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6" name="Google Shape;536;p7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140070" y="1556950"/>
            <a:ext cx="1292750" cy="1292750"/>
          </a:xfrm>
          <a:prstGeom prst="rect">
            <a:avLst/>
          </a:prstGeom>
          <a:noFill/>
          <a:ln>
            <a:noFill/>
          </a:ln>
        </p:spPr>
      </p:pic>
      <p:sp>
        <p:nvSpPr>
          <p:cNvPr id="537" name="Google Shape;537;p79"/>
          <p:cNvSpPr txBox="1"/>
          <p:nvPr/>
        </p:nvSpPr>
        <p:spPr>
          <a:xfrm>
            <a:off x="417670" y="3111225"/>
            <a:ext cx="42150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1-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Haremos templates con Bootstrap. Vamos a </a:t>
            </a:r>
            <a:r>
              <a:rPr b="0" i="0" lang="es" sz="1800" u="sng" cap="none" strike="noStrike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https://getbootstrap.com/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saber más, y nos descargamos algún esqueleto cualquiera.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80"/>
          <p:cNvSpPr txBox="1"/>
          <p:nvPr/>
        </p:nvSpPr>
        <p:spPr>
          <a:xfrm>
            <a:off x="852188" y="1251600"/>
            <a:ext cx="7146000" cy="27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1" lang="es" sz="3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EJEMPLO EN VIVO</a:t>
            </a:r>
            <a:endParaRPr b="0" i="1" sz="3000" u="none" cap="none" strike="noStrike">
              <a:solidFill>
                <a:srgbClr val="E0FF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1" lang="es" sz="2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Seguimos puliendo nuestro Template.</a:t>
            </a:r>
            <a:endParaRPr b="0" i="1" sz="2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E8E7E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43" name="Google Shape;543;p8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78725" y="421625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Google Shape;548;p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81"/>
          <p:cNvSpPr txBox="1"/>
          <p:nvPr/>
        </p:nvSpPr>
        <p:spPr>
          <a:xfrm>
            <a:off x="3471300" y="1443050"/>
            <a:ext cx="5382900" cy="16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3-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Creamos una carpeta en nuestra App, debe llamarse </a:t>
            </a:r>
            <a:r>
              <a:rPr b="1" i="0" lang="e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static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dentro de ella </a:t>
            </a:r>
            <a:r>
              <a:rPr b="1" i="0" lang="e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AppCoder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Dentro de esta última pondremos el esqueleto que nos bajamos.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50" name="Google Shape;550;p81"/>
          <p:cNvSpPr txBox="1"/>
          <p:nvPr/>
        </p:nvSpPr>
        <p:spPr>
          <a:xfrm>
            <a:off x="1102700" y="149150"/>
            <a:ext cx="6848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Mejorando nuestros Templates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51" name="Google Shape;551;p8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413" y="2006063"/>
            <a:ext cx="2562225" cy="2066925"/>
          </a:xfrm>
          <a:prstGeom prst="rect">
            <a:avLst/>
          </a:prstGeom>
          <a:noFill/>
          <a:ln>
            <a:noFill/>
          </a:ln>
        </p:spPr>
      </p:pic>
      <p:sp>
        <p:nvSpPr>
          <p:cNvPr id="552" name="Google Shape;552;p81"/>
          <p:cNvSpPr/>
          <p:nvPr/>
        </p:nvSpPr>
        <p:spPr>
          <a:xfrm>
            <a:off x="640088" y="3742388"/>
            <a:ext cx="2538900" cy="330600"/>
          </a:xfrm>
          <a:prstGeom prst="rect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p81"/>
          <p:cNvSpPr/>
          <p:nvPr/>
        </p:nvSpPr>
        <p:spPr>
          <a:xfrm>
            <a:off x="3547500" y="3555800"/>
            <a:ext cx="2647800" cy="9891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3CEFA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Este será nuestro nuevo inicio.html</a:t>
            </a:r>
            <a:endParaRPr b="0" i="0" sz="11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54" name="Google Shape;554;p81"/>
          <p:cNvSpPr txBox="1"/>
          <p:nvPr/>
        </p:nvSpPr>
        <p:spPr>
          <a:xfrm>
            <a:off x="4824275" y="2901700"/>
            <a:ext cx="302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" sz="1400" u="none" cap="none" strike="noStrike">
                <a:solidFill>
                  <a:srgbClr val="000000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Para eso copiamos todo el contenido en inicio.html</a:t>
            </a:r>
            <a:endParaRPr b="1" i="0" sz="1400" u="none" cap="none" strike="noStrike">
              <a:solidFill>
                <a:srgbClr val="000000"/>
              </a:solidFill>
              <a:highlight>
                <a:schemeClr val="accent6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55" name="Google Shape;555;p8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61050" y="141350"/>
            <a:ext cx="853025" cy="8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0" name="Google Shape;560;p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561" name="Google Shape;561;p82"/>
          <p:cNvSpPr txBox="1"/>
          <p:nvPr/>
        </p:nvSpPr>
        <p:spPr>
          <a:xfrm>
            <a:off x="509026" y="1122664"/>
            <a:ext cx="8421300" cy="20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4-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No queremos que se vea asi,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  ¿Verdad?: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5-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evitar eso, aplicamos lo siguiente: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rgbClr val="EF89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a- 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Agregar los archivos de static: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62" name="Google Shape;562;p82"/>
          <p:cNvSpPr txBox="1"/>
          <p:nvPr/>
        </p:nvSpPr>
        <p:spPr>
          <a:xfrm>
            <a:off x="1102700" y="149150"/>
            <a:ext cx="6848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Mejorando nuestros Templates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63" name="Google Shape;563;p8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34470" y="1122664"/>
            <a:ext cx="3041450" cy="2789400"/>
          </a:xfrm>
          <a:prstGeom prst="rect">
            <a:avLst/>
          </a:prstGeom>
          <a:noFill/>
          <a:ln>
            <a:noFill/>
          </a:ln>
        </p:spPr>
      </p:pic>
      <p:sp>
        <p:nvSpPr>
          <p:cNvPr id="564" name="Google Shape;564;p82"/>
          <p:cNvSpPr/>
          <p:nvPr/>
        </p:nvSpPr>
        <p:spPr>
          <a:xfrm>
            <a:off x="4360000" y="1268414"/>
            <a:ext cx="703800" cy="330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5" name="Google Shape;565;p8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48825" y="3023989"/>
            <a:ext cx="2553550" cy="1298550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82"/>
          <p:cNvSpPr/>
          <p:nvPr/>
        </p:nvSpPr>
        <p:spPr>
          <a:xfrm>
            <a:off x="1485213" y="3342476"/>
            <a:ext cx="2538900" cy="330600"/>
          </a:xfrm>
          <a:prstGeom prst="rect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82"/>
          <p:cNvSpPr txBox="1"/>
          <p:nvPr/>
        </p:nvSpPr>
        <p:spPr>
          <a:xfrm>
            <a:off x="1060975" y="4426126"/>
            <a:ext cx="3041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rgbClr val="EF89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b-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Cambiamos direcciones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8" name="Google Shape;568;p8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61050" y="141350"/>
            <a:ext cx="853025" cy="8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" name="Google Shape;573;p8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574" name="Google Shape;574;p83"/>
          <p:cNvSpPr txBox="1"/>
          <p:nvPr/>
        </p:nvSpPr>
        <p:spPr>
          <a:xfrm>
            <a:off x="813826" y="1214450"/>
            <a:ext cx="8421300" cy="20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1" lang="es" sz="1800" u="none" cap="none" strike="noStrike">
                <a:solidFill>
                  <a:srgbClr val="000000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Antes :( </a:t>
            </a:r>
            <a:endParaRPr b="1" i="1" sz="1800" u="none" cap="none" strike="noStrike">
              <a:solidFill>
                <a:srgbClr val="000000"/>
              </a:solidFill>
              <a:highlight>
                <a:schemeClr val="accent6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1" sz="1800" u="none" cap="none" strike="noStrike">
              <a:solidFill>
                <a:srgbClr val="000000"/>
              </a:solidFill>
              <a:highlight>
                <a:schemeClr val="accent6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1" sz="1800" u="none" cap="none" strike="noStrike">
              <a:solidFill>
                <a:srgbClr val="000000"/>
              </a:solidFill>
              <a:highlight>
                <a:schemeClr val="accent6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1" lang="es" sz="1800" u="none" cap="none" strike="noStrike">
                <a:solidFill>
                  <a:srgbClr val="000000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Después :)</a:t>
            </a:r>
            <a:endParaRPr b="1" i="1" sz="1800" u="none" cap="none" strike="noStrike">
              <a:solidFill>
                <a:srgbClr val="000000"/>
              </a:solidFill>
              <a:highlight>
                <a:schemeClr val="accent6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75" name="Google Shape;575;p83"/>
          <p:cNvSpPr txBox="1"/>
          <p:nvPr/>
        </p:nvSpPr>
        <p:spPr>
          <a:xfrm>
            <a:off x="1102700" y="149150"/>
            <a:ext cx="6848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Mejorando nuestros Templates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76" name="Google Shape;576;p8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3825" y="1733675"/>
            <a:ext cx="5743575" cy="61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7" name="Google Shape;577;p8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3825" y="3025325"/>
            <a:ext cx="6648450" cy="66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83"/>
          <p:cNvPicPr preferRelativeResize="0"/>
          <p:nvPr/>
        </p:nvPicPr>
        <p:blipFill rotWithShape="1">
          <a:blip r:embed="rId6">
            <a:alphaModFix/>
          </a:blip>
          <a:srcRect b="21863" l="4592" r="3740" t="22935"/>
          <a:stretch/>
        </p:blipFill>
        <p:spPr>
          <a:xfrm>
            <a:off x="264100" y="4076825"/>
            <a:ext cx="1518350" cy="91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8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161050" y="141350"/>
            <a:ext cx="853025" cy="8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4" name="Google Shape;584;p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585" name="Google Shape;585;p84"/>
          <p:cNvSpPr txBox="1"/>
          <p:nvPr/>
        </p:nvSpPr>
        <p:spPr>
          <a:xfrm>
            <a:off x="569300" y="301550"/>
            <a:ext cx="6848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Mejorando nuestros Templates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86" name="Google Shape;586;p84"/>
          <p:cNvSpPr txBox="1"/>
          <p:nvPr/>
        </p:nvSpPr>
        <p:spPr>
          <a:xfrm>
            <a:off x="4838650" y="1770800"/>
            <a:ext cx="38397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¡Listo! 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Tenemos una web estéticamente correcta que iremos completando con datos y lógica que proviene de Django.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87" name="Google Shape;587;p8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67600" y="1290650"/>
            <a:ext cx="3362797" cy="296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8" name="Google Shape;588;p8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425" y="2863350"/>
            <a:ext cx="2213650" cy="228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9" name="Google Shape;589;p8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61050" y="141350"/>
            <a:ext cx="853025" cy="8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85"/>
          <p:cNvSpPr txBox="1"/>
          <p:nvPr/>
        </p:nvSpPr>
        <p:spPr>
          <a:xfrm>
            <a:off x="2187450" y="2077200"/>
            <a:ext cx="53805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ÚLTIMO RETOQUE AL TEMPLATE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95" name="Google Shape;595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1"/>
          <p:cNvSpPr txBox="1"/>
          <p:nvPr/>
        </p:nvSpPr>
        <p:spPr>
          <a:xfrm>
            <a:off x="1008375" y="1644800"/>
            <a:ext cx="71313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PROFUNDIZANDO MVT</a:t>
            </a:r>
            <a:endParaRPr b="0" i="1" sz="36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0" name="Google Shape;600;p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601" name="Google Shape;601;p86"/>
          <p:cNvSpPr txBox="1"/>
          <p:nvPr/>
        </p:nvSpPr>
        <p:spPr>
          <a:xfrm>
            <a:off x="1102700" y="225350"/>
            <a:ext cx="6848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Mejorando nuestros Templates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02" name="Google Shape;602;p86"/>
          <p:cNvSpPr txBox="1"/>
          <p:nvPr/>
        </p:nvSpPr>
        <p:spPr>
          <a:xfrm>
            <a:off x="1102700" y="225350"/>
            <a:ext cx="6848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Mejorando nuestros Templates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03" name="Google Shape;603;p86"/>
          <p:cNvSpPr txBox="1"/>
          <p:nvPr/>
        </p:nvSpPr>
        <p:spPr>
          <a:xfrm>
            <a:off x="402550" y="1178850"/>
            <a:ext cx="82827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Dejaremos la Web con este aspecto, para tener un menú inicial, un pie de página y un cuerpo. ¿Cómo? Veámoslo en el vivo….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604" name="Google Shape;604;p8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26413" y="2244400"/>
            <a:ext cx="5491167" cy="2636574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87"/>
          <p:cNvSpPr txBox="1"/>
          <p:nvPr/>
        </p:nvSpPr>
        <p:spPr>
          <a:xfrm>
            <a:off x="580825" y="1419675"/>
            <a:ext cx="8106900" cy="27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1" lang="es" sz="3000" u="none" cap="none" strike="noStrike">
                <a:solidFill>
                  <a:srgbClr val="EEFF41"/>
                </a:solidFill>
                <a:latin typeface="Anton"/>
                <a:ea typeface="Anton"/>
                <a:cs typeface="Anton"/>
                <a:sym typeface="Anton"/>
              </a:rPr>
              <a:t>EJEMPLO EN VIVO</a:t>
            </a:r>
            <a:endParaRPr b="0" i="1" sz="3000" u="none" cap="none" strike="noStrike">
              <a:solidFill>
                <a:srgbClr val="EEFF4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Vamos a modificar el template por defecto para solo dejar lo que nos interesa sin perder la estética y sin saber nada de desarrollo web.</a:t>
            </a:r>
            <a:r>
              <a:rPr b="0" i="1" lang="es" sz="18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</a:t>
            </a:r>
            <a:endParaRPr b="0" i="1" sz="18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E8E7E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610" name="Google Shape;610;p8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78725" y="497825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" name="Google Shape;615;p8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87796" y="163650"/>
            <a:ext cx="780550" cy="78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6" name="Google Shape;616;p88" title="ManipularHTML.mp4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286000" y="951650"/>
            <a:ext cx="4572000" cy="34290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89"/>
          <p:cNvSpPr txBox="1"/>
          <p:nvPr/>
        </p:nvSpPr>
        <p:spPr>
          <a:xfrm>
            <a:off x="809550" y="2556000"/>
            <a:ext cx="7524900" cy="15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s" sz="4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Jugando con HTML</a:t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2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s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Descargar un HTML cualquiera y alterarlo a gusto. </a:t>
            </a:r>
            <a:endParaRPr b="0" i="1" sz="1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622" name="Google Shape;622;p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3" name="Google Shape;623;p8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2275" y="904849"/>
            <a:ext cx="1379450" cy="1379450"/>
          </a:xfrm>
          <a:prstGeom prst="rect">
            <a:avLst/>
          </a:prstGeom>
          <a:noFill/>
          <a:ln>
            <a:noFill/>
          </a:ln>
        </p:spPr>
      </p:pic>
      <p:sp>
        <p:nvSpPr>
          <p:cNvPr id="624" name="Google Shape;624;p89"/>
          <p:cNvSpPr txBox="1"/>
          <p:nvPr/>
        </p:nvSpPr>
        <p:spPr>
          <a:xfrm>
            <a:off x="2753775" y="4167025"/>
            <a:ext cx="3939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Tiempo estimado: 15 minutos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90"/>
          <p:cNvSpPr txBox="1"/>
          <p:nvPr/>
        </p:nvSpPr>
        <p:spPr>
          <a:xfrm>
            <a:off x="321350" y="264282"/>
            <a:ext cx="47769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1" lang="es" sz="2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Jugando con HTML</a:t>
            </a:r>
            <a:endParaRPr b="0" i="1" sz="2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30" name="Google Shape;630;p90"/>
          <p:cNvSpPr txBox="1"/>
          <p:nvPr/>
        </p:nvSpPr>
        <p:spPr>
          <a:xfrm>
            <a:off x="200150" y="3365825"/>
            <a:ext cx="84129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b="1" i="0" lang="es" sz="1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NOTA: </a:t>
            </a:r>
            <a:r>
              <a:rPr b="0" i="0" lang="es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 caso de no saber cuál descargar o cuál probar les dejamos este link de descarga: </a:t>
            </a:r>
            <a:endParaRPr b="0" i="0" sz="16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631" name="Google Shape;631;p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2" name="Google Shape;632;p9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09825" y="0"/>
            <a:ext cx="1634174" cy="639850"/>
          </a:xfrm>
          <a:prstGeom prst="rect">
            <a:avLst/>
          </a:prstGeom>
          <a:noFill/>
          <a:ln>
            <a:noFill/>
          </a:ln>
        </p:spPr>
      </p:pic>
      <p:sp>
        <p:nvSpPr>
          <p:cNvPr id="633" name="Google Shape;633;p90"/>
          <p:cNvSpPr txBox="1"/>
          <p:nvPr/>
        </p:nvSpPr>
        <p:spPr>
          <a:xfrm>
            <a:off x="327900" y="752089"/>
            <a:ext cx="3939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1" lang="es" sz="15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Tiempo estimado: 15 minutos</a:t>
            </a:r>
            <a:endParaRPr b="0" i="1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p90"/>
          <p:cNvSpPr txBox="1"/>
          <p:nvPr/>
        </p:nvSpPr>
        <p:spPr>
          <a:xfrm>
            <a:off x="304800" y="1524000"/>
            <a:ext cx="84129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Descargar un HTML cualquiera y alterarlo a gusto. Tratar de conocer cada una de las partes que forman a un archivo HTML y las clásicas y principales para cualquier web, el navm e footer, os botones, el body, las img, etc.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90"/>
          <p:cNvSpPr txBox="1"/>
          <p:nvPr/>
        </p:nvSpPr>
        <p:spPr>
          <a:xfrm>
            <a:off x="1343150" y="4096652"/>
            <a:ext cx="6524400" cy="492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Free One Page Website Templates (501) | </a:t>
            </a:r>
            <a:r>
              <a:rPr b="1" i="0" lang="es" sz="18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free-css.com 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91"/>
          <p:cNvSpPr txBox="1"/>
          <p:nvPr/>
        </p:nvSpPr>
        <p:spPr>
          <a:xfrm>
            <a:off x="2776738" y="1880500"/>
            <a:ext cx="28047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s" sz="4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b="0" i="1" sz="4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Tiger Face on Apple iOS 12.2" id="641" name="Google Shape;641;p9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55188" y="2089063"/>
            <a:ext cx="712075" cy="7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92"/>
          <p:cNvSpPr txBox="1"/>
          <p:nvPr/>
        </p:nvSpPr>
        <p:spPr>
          <a:xfrm>
            <a:off x="1956450" y="1634075"/>
            <a:ext cx="5231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1" lang="es" sz="48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¡MUCHAS GRACIAS!</a:t>
            </a:r>
            <a:endParaRPr b="0" i="1" sz="48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47" name="Google Shape;647;p92"/>
          <p:cNvSpPr txBox="1"/>
          <p:nvPr/>
        </p:nvSpPr>
        <p:spPr>
          <a:xfrm>
            <a:off x="1494600" y="2623175"/>
            <a:ext cx="62781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s" sz="2200" u="none" cap="none" strike="noStrike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Resumen de lo visto en clase hoy: </a:t>
            </a:r>
            <a:endParaRPr b="0" i="0" sz="2200" u="none" cap="none" strike="noStrike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s" sz="1800" u="none" cap="none" strike="noStrike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- Mejoramos la relación Template - URLs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s" sz="1800" u="none" cap="none" strike="noStrike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- Construimos URLs en nuestra APP</a:t>
            </a:r>
            <a:endParaRPr b="0" i="0" sz="1800" u="none" cap="none" strike="noStrike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s" sz="1800" u="none" cap="none" strike="noStrike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- Creamos templates más profesionales</a:t>
            </a:r>
            <a:endParaRPr b="0" i="0" sz="1800" u="none" cap="none" strike="noStrike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93"/>
          <p:cNvSpPr txBox="1"/>
          <p:nvPr/>
        </p:nvSpPr>
        <p:spPr>
          <a:xfrm>
            <a:off x="2110051" y="2409500"/>
            <a:ext cx="49239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OPINA Y VALORA ESTA CLASE</a:t>
            </a:r>
            <a:endParaRPr b="0" i="1" sz="36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Dizzy on Apple iOS 12.2" id="653" name="Google Shape;653;p9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68425" y="1602350"/>
            <a:ext cx="807150" cy="80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94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#DEMOCRATIZANDOLAEDUCACIÓN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59" name="Google Shape;659;p9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2"/>
          <p:cNvSpPr txBox="1"/>
          <p:nvPr/>
        </p:nvSpPr>
        <p:spPr>
          <a:xfrm>
            <a:off x="2187450" y="20010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¿DE DÓNDE PARTIMOS?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17" name="Google Shape;217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3"/>
          <p:cNvSpPr txBox="1"/>
          <p:nvPr/>
        </p:nvSpPr>
        <p:spPr>
          <a:xfrm>
            <a:off x="907250" y="1326350"/>
            <a:ext cx="7610700" cy="12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Vamos a crear un Proyecto y su respectiva App pero profundizando más en cada capa del patrón MTV. Partiremos de donde dejamos, con la </a:t>
            </a:r>
            <a:r>
              <a:rPr b="1" i="0" lang="e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AppCoder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con un modelo simple pero bastante rico: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23" name="Google Shape;22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43"/>
          <p:cNvSpPr txBox="1"/>
          <p:nvPr/>
        </p:nvSpPr>
        <p:spPr>
          <a:xfrm>
            <a:off x="2187450" y="172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¿De dónde partimos?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25" name="Google Shape;225;p43"/>
          <p:cNvSpPr txBox="1"/>
          <p:nvPr/>
        </p:nvSpPr>
        <p:spPr>
          <a:xfrm>
            <a:off x="2322025" y="2770300"/>
            <a:ext cx="51468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600"/>
              <a:buFont typeface="Arial"/>
              <a:buChar char="●"/>
            </a:pPr>
            <a:r>
              <a:rPr b="1" i="0" lang="es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Estudiantes </a:t>
            </a:r>
            <a:r>
              <a:rPr b="0" i="0" lang="es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(nombre, apellido, email)</a:t>
            </a:r>
            <a:endParaRPr b="0" i="0" sz="16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600"/>
              <a:buFont typeface="Arial"/>
              <a:buChar char="●"/>
            </a:pPr>
            <a:r>
              <a:rPr b="1" i="0" lang="es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Profesor</a:t>
            </a:r>
            <a:r>
              <a:rPr b="0" i="0" lang="es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( nombre, apellido, email, profesión)</a:t>
            </a:r>
            <a:endParaRPr b="0" i="0" sz="16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600"/>
              <a:buFont typeface="Arial"/>
              <a:buChar char="●"/>
            </a:pPr>
            <a:r>
              <a:rPr b="1" i="0" lang="es" sz="1600" u="none" cap="none" strike="noStrike">
                <a:solidFill>
                  <a:srgbClr val="3CEFAB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Entregable</a:t>
            </a:r>
            <a:r>
              <a:rPr b="1" i="0" lang="es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s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(nombre, fechaDeEntrega, entregado)</a:t>
            </a:r>
            <a:endParaRPr b="0" i="0" sz="16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600"/>
              <a:buFont typeface="Arial"/>
              <a:buChar char="●"/>
            </a:pPr>
            <a:r>
              <a:rPr b="1" i="0" lang="es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Curso </a:t>
            </a:r>
            <a:r>
              <a:rPr b="0" i="0" lang="es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(nombre, comisión)</a:t>
            </a:r>
            <a:endParaRPr b="0" i="0" sz="16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26" name="Google Shape;226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30650" y="159775"/>
            <a:ext cx="838075" cy="83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4"/>
          <p:cNvSpPr txBox="1"/>
          <p:nvPr/>
        </p:nvSpPr>
        <p:spPr>
          <a:xfrm>
            <a:off x="526500" y="2075700"/>
            <a:ext cx="2364600" cy="12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1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Recordando que por ahora tenemos algo así 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👉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32" name="Google Shape;232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44"/>
          <p:cNvSpPr txBox="1"/>
          <p:nvPr/>
        </p:nvSpPr>
        <p:spPr>
          <a:xfrm>
            <a:off x="2187450" y="172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¿De dónde partimos?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34" name="Google Shape;234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30650" y="159775"/>
            <a:ext cx="838075" cy="83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4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03275" y="1360875"/>
            <a:ext cx="4189816" cy="329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5"/>
          <p:cNvSpPr txBox="1"/>
          <p:nvPr/>
        </p:nvSpPr>
        <p:spPr>
          <a:xfrm>
            <a:off x="2187450" y="192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CONTROLAR VERSIONES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41" name="Google Shape;241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